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6" r:id="rId2"/>
    <p:sldId id="257" r:id="rId3"/>
    <p:sldId id="258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9" autoAdjust="0"/>
    <p:restoredTop sz="94660"/>
  </p:normalViewPr>
  <p:slideViewPr>
    <p:cSldViewPr>
      <p:cViewPr varScale="1">
        <p:scale>
          <a:sx n="69" d="100"/>
          <a:sy n="69" d="100"/>
        </p:scale>
        <p:origin x="-13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C2B337-06B3-4D72-8A16-3CE5DD599474}" type="datetimeFigureOut">
              <a:rPr lang="fr-FR" smtClean="0"/>
              <a:pPr/>
              <a:t>16/11/2015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ED4717-B7F7-4C6F-BA26-193C5F53D04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6891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3196686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1538286"/>
          </a:xfrm>
        </p:spPr>
        <p:txBody>
          <a:bodyPr anchor="b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21468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30E8-03AF-48AE-804D-99CAC366A9E7}" type="datetimeFigureOut">
              <a:rPr lang="fr-FR" smtClean="0"/>
              <a:pPr/>
              <a:t>16/11/2015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25C2F-D403-492A-8D9D-243E7BF9DA7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30E8-03AF-48AE-804D-99CAC366A9E7}" type="datetimeFigureOut">
              <a:rPr lang="fr-FR" smtClean="0"/>
              <a:pPr/>
              <a:t>16/11/2015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25C2F-D403-492A-8D9D-243E7BF9DA7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011882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686568" cy="6011882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30E8-03AF-48AE-804D-99CAC366A9E7}" type="datetimeFigureOut">
              <a:rPr lang="fr-FR" smtClean="0"/>
              <a:pPr/>
              <a:t>16/11/2015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25C2F-D403-492A-8D9D-243E7BF9DA7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73152" y="6400800"/>
            <a:ext cx="3200400" cy="283800"/>
          </a:xfrm>
        </p:spPr>
        <p:txBody>
          <a:bodyPr/>
          <a:lstStyle/>
          <a:p>
            <a:fld id="{64A230E8-03AF-48AE-804D-99CAC366A9E7}" type="datetimeFigureOut">
              <a:rPr lang="fr-FR" smtClean="0"/>
              <a:pPr/>
              <a:t>16/11/2015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5330952" y="6400800"/>
            <a:ext cx="3733800" cy="283800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25C2F-D403-492A-8D9D-243E7BF9DA7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3143248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143248"/>
            <a:ext cx="7772400" cy="1362075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1643061"/>
            <a:ext cx="77724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30E8-03AF-48AE-804D-99CAC366A9E7}" type="datetimeFigureOut">
              <a:rPr lang="fr-FR" smtClean="0"/>
              <a:pPr/>
              <a:t>16/11/2015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25C2F-D403-492A-8D9D-243E7BF9DA7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30E8-03AF-48AE-804D-99CAC366A9E7}" type="datetimeFigureOut">
              <a:rPr lang="fr-FR" smtClean="0"/>
              <a:pPr/>
              <a:t>16/11/2015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25C2F-D403-492A-8D9D-243E7BF9DA7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30E8-03AF-48AE-804D-99CAC366A9E7}" type="datetimeFigureOut">
              <a:rPr lang="fr-FR" smtClean="0"/>
              <a:pPr/>
              <a:t>16/11/2015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25C2F-D403-492A-8D9D-243E7BF9DA7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30E8-03AF-48AE-804D-99CAC366A9E7}" type="datetimeFigureOut">
              <a:rPr lang="fr-FR" smtClean="0"/>
              <a:pPr/>
              <a:t>16/11/2015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25C2F-D403-492A-8D9D-243E7BF9DA7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30E8-03AF-48AE-804D-99CAC366A9E7}" type="datetimeFigureOut">
              <a:rPr lang="fr-FR" smtClean="0"/>
              <a:pPr/>
              <a:t>16/11/2015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25C2F-D403-492A-8D9D-243E7BF9DA7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786050" y="1053546"/>
            <a:ext cx="59040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86050" y="228600"/>
            <a:ext cx="5900752" cy="842946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786050" y="1142984"/>
            <a:ext cx="5900750" cy="51435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5" y="1142984"/>
            <a:ext cx="2257408" cy="5143536"/>
          </a:xfrm>
        </p:spPr>
        <p:txBody>
          <a:bodyPr anchor="ctr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30E8-03AF-48AE-804D-99CAC366A9E7}" type="datetimeFigureOut">
              <a:rPr lang="fr-FR" smtClean="0"/>
              <a:pPr/>
              <a:t>16/11/2015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25C2F-D403-492A-8D9D-243E7BF9DA7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6400800" cy="685800"/>
          </a:xfrm>
        </p:spPr>
        <p:txBody>
          <a:bodyPr anchor="ctr"/>
          <a:lstStyle>
            <a:lvl1pPr algn="l">
              <a:defRPr sz="24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701552" y="1143000"/>
            <a:ext cx="7223248" cy="3980172"/>
          </a:xfrm>
          <a:prstGeom prst="roundRect">
            <a:avLst>
              <a:gd name="adj" fmla="val 18278"/>
            </a:avLst>
          </a:prstGeom>
          <a:solidFill>
            <a:schemeClr val="accent1">
              <a:tint val="40000"/>
            </a:schemeClr>
          </a:solidFill>
          <a:ln w="50800" cap="rnd">
            <a:gradFill flip="none" rotWithShape="1">
              <a:gsLst>
                <a:gs pos="0">
                  <a:schemeClr val="accent1">
                    <a:shade val="50000"/>
                  </a:schemeClr>
                </a:gs>
                <a:gs pos="20000">
                  <a:schemeClr val="accent2">
                    <a:shade val="50000"/>
                  </a:schemeClr>
                </a:gs>
                <a:gs pos="40000">
                  <a:schemeClr val="accent3">
                    <a:shade val="50000"/>
                  </a:schemeClr>
                </a:gs>
                <a:gs pos="60000">
                  <a:schemeClr val="accent4">
                    <a:shade val="50000"/>
                  </a:schemeClr>
                </a:gs>
                <a:gs pos="80000">
                  <a:schemeClr val="accent5">
                    <a:shade val="50000"/>
                  </a:schemeClr>
                </a:gs>
                <a:gs pos="100000">
                  <a:schemeClr val="accent6">
                    <a:shade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round/>
          </a:ln>
          <a:effectLst>
            <a:outerShdw blurRad="50800" dist="38100" dir="5400000" algn="tl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fr-FR" smtClean="0"/>
              <a:t>Cliquez sur l'icône pour ajouter une image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62200" y="5410200"/>
            <a:ext cx="5657888" cy="804862"/>
          </a:xfrm>
        </p:spPr>
        <p:txBody>
          <a:bodyPr anchor="ctr"/>
          <a:lstStyle>
            <a:lvl1pPr marL="0" indent="0" algn="r">
              <a:buNone/>
              <a:defRPr sz="1200" b="0"/>
            </a:lvl1pPr>
            <a:lvl2pPr marL="457200" indent="0" algn="r">
              <a:buNone/>
              <a:defRPr sz="1200" b="0"/>
            </a:lvl2pPr>
            <a:lvl3pPr marL="914400" indent="0" algn="r">
              <a:buNone/>
              <a:defRPr sz="1200" b="0"/>
            </a:lvl3pPr>
            <a:lvl4pPr marL="1371600" indent="0" algn="r">
              <a:buNone/>
              <a:defRPr sz="1200" b="0"/>
            </a:lvl4pPr>
            <a:lvl5pPr marL="1828800" indent="0" algn="r">
              <a:buNone/>
              <a:defRPr sz="1200" b="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30E8-03AF-48AE-804D-99CAC366A9E7}" type="datetimeFigureOut">
              <a:rPr lang="fr-FR" smtClean="0"/>
              <a:pPr/>
              <a:t>16/11/2015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25C2F-D403-492A-8D9D-243E7BF9DA7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678000"/>
            <a:ext cx="9144000" cy="180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6863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76200" y="6400800"/>
            <a:ext cx="3200400" cy="283800"/>
          </a:xfrm>
          <a:prstGeom prst="rect">
            <a:avLst/>
          </a:prstGeom>
        </p:spPr>
        <p:txBody>
          <a:bodyPr vert="horz" rtlCol="0" anchor="b"/>
          <a:lstStyle>
            <a:lvl1pPr algn="l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64A230E8-03AF-48AE-804D-99CAC366A9E7}" type="datetimeFigureOut">
              <a:rPr lang="fr-FR" smtClean="0"/>
              <a:pPr/>
              <a:t>16/11/2015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5334000" y="6400800"/>
            <a:ext cx="3733800" cy="283800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114800" y="6400800"/>
            <a:ext cx="914400" cy="283464"/>
          </a:xfrm>
          <a:prstGeom prst="rect">
            <a:avLst/>
          </a:prstGeom>
          <a:noFill/>
        </p:spPr>
        <p:txBody>
          <a:bodyPr vert="horz" lIns="45720" rIns="45720" rtlCol="0" anchor="ctr"/>
          <a:lstStyle>
            <a:lvl1pPr algn="ctr" eaLnBrk="1" latinLnBrk="0" hangingPunct="1">
              <a:defRPr kumimoji="0" sz="1100" b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FA125C2F-D403-492A-8D9D-243E7BF9DA7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108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ß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Þ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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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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G"/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600" dirty="0" smtClean="0">
                <a:latin typeface="Arial Rounded MT Bold" pitchFamily="34" charset="0"/>
              </a:rPr>
              <a:t>DID’APER</a:t>
            </a:r>
            <a:endParaRPr lang="fr-FR" sz="6600" dirty="0">
              <a:latin typeface="Arial Rounded MT Bold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6600" dirty="0" smtClean="0">
                <a:latin typeface="Arial Rounded MT Bold" pitchFamily="34" charset="0"/>
              </a:rPr>
              <a:t>PASSAGER</a:t>
            </a:r>
            <a:endParaRPr lang="fr-FR" sz="6600" dirty="0" smtClean="0">
              <a:latin typeface="Arial Rounded MT Bold" pitchFamily="34" charset="0"/>
            </a:endParaRPr>
          </a:p>
          <a:p>
            <a:r>
              <a:rPr lang="fr-FR" sz="2800" dirty="0" smtClean="0">
                <a:latin typeface="Arial Rounded MT Bold" pitchFamily="34" charset="0"/>
              </a:rPr>
              <a:t>Version collective</a:t>
            </a:r>
            <a:endParaRPr lang="fr-FR" sz="2800" dirty="0">
              <a:latin typeface="Arial Rounded MT Bold" pitchFamily="34" charset="0"/>
            </a:endParaRPr>
          </a:p>
        </p:txBody>
      </p:sp>
      <p:pic>
        <p:nvPicPr>
          <p:cNvPr id="4" name="Image 3" descr="ia seine et marn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332656"/>
            <a:ext cx="1543050" cy="1466850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pic>
        <p:nvPicPr>
          <p:cNvPr id="5" name="Image 4" descr="logo sr 7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92280" y="332656"/>
            <a:ext cx="1504950" cy="1533525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57"/>
          <a:stretch/>
        </p:blipFill>
        <p:spPr>
          <a:xfrm>
            <a:off x="62898" y="1340768"/>
            <a:ext cx="8707029" cy="4104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52244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54"/>
          <a:stretch/>
        </p:blipFill>
        <p:spPr>
          <a:xfrm>
            <a:off x="51835" y="1268760"/>
            <a:ext cx="8579548" cy="4225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2141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31"/>
          <a:stretch/>
        </p:blipFill>
        <p:spPr>
          <a:xfrm>
            <a:off x="179512" y="1484784"/>
            <a:ext cx="8700655" cy="4097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86590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97705" y="1268760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Q 7 : </a:t>
            </a:r>
            <a:r>
              <a:rPr lang="fr-FR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Ecris le numéro de téléphone des services </a:t>
            </a:r>
            <a:r>
              <a:rPr lang="fr-FR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d’urgence.</a:t>
            </a:r>
            <a:endParaRPr lang="fr-FR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23528" y="2420888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SAMU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403648" y="2420888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URGENCES EUROPEENNES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5292080" y="2444940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POLICE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6948264" y="244494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POMPIERS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0616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79512" y="260648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Q 8 : Tu es en ligne avec le SAMU car il y a un blessé.</a:t>
            </a:r>
          </a:p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Une personne décroche et te pose des questions.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395536" y="1268760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Range </a:t>
            </a:r>
            <a:r>
              <a:rPr lang="fr-FR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dans l’ordre chronologique les </a:t>
            </a:r>
            <a:r>
              <a:rPr lang="fr-FR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différentes questions </a:t>
            </a:r>
            <a:r>
              <a:rPr lang="fr-FR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posées. </a:t>
            </a:r>
          </a:p>
          <a:p>
            <a:r>
              <a:rPr lang="fr-FR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Inscris la lettre étiquette en face de son numéro. </a:t>
            </a:r>
            <a:endParaRPr lang="fr-FR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8"/>
          <a:stretch/>
        </p:blipFill>
        <p:spPr>
          <a:xfrm>
            <a:off x="395536" y="1922554"/>
            <a:ext cx="8280920" cy="2187042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3131840" y="4230394"/>
            <a:ext cx="3168352" cy="1477328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</a:p>
          <a:p>
            <a:endParaRPr lang="fr-F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2)</a:t>
            </a:r>
          </a:p>
          <a:p>
            <a:endParaRPr lang="fr-F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3)</a:t>
            </a:r>
          </a:p>
          <a:p>
            <a:pPr algn="ctr"/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4)</a:t>
            </a:r>
          </a:p>
          <a:p>
            <a:pPr algn="ctr"/>
            <a:endParaRPr lang="fr-F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5)</a:t>
            </a:r>
          </a:p>
          <a:p>
            <a:pPr algn="ctr"/>
            <a:endParaRPr lang="fr-F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6)</a:t>
            </a:r>
            <a:endParaRPr lang="fr-F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8621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476672"/>
            <a:ext cx="7638182" cy="1152128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467544" y="468435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Q 9 :</a:t>
            </a:r>
            <a:endParaRPr lang="fr-F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67544" y="2060848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Etape 1 :</a:t>
            </a:r>
            <a:endParaRPr lang="fr-F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1" y="2060848"/>
            <a:ext cx="7464281" cy="1296144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1403648" y="3356992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• Si 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elle dort                                 • Si elle est consciente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419467" y="4036667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Etape 2 :</a:t>
            </a:r>
            <a:endParaRPr lang="fr-F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9110" y="4036668"/>
            <a:ext cx="3832701" cy="881316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1523937" y="4917984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• Sa 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respiration                            • Si ses yeux s’ouvrent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22293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51520" y="26064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Q 10 :</a:t>
            </a:r>
            <a:endParaRPr lang="fr-F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3801" y="445314"/>
            <a:ext cx="7400398" cy="838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72816"/>
            <a:ext cx="9139627" cy="4891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251520" y="1196752"/>
            <a:ext cx="83126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Entoure la ou les bonnes réponses.</a:t>
            </a:r>
            <a:endParaRPr lang="fr-FR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84197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198" y="836712"/>
            <a:ext cx="8598274" cy="5328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5558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251520" y="4365104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Arial Rounded MT Bold" pitchFamily="34" charset="0"/>
              </a:rPr>
              <a:t>Q 1 : OBSERVE ATTENTIVEMENT </a:t>
            </a:r>
            <a:r>
              <a:rPr lang="fr-FR" dirty="0" smtClean="0">
                <a:latin typeface="Arial Rounded MT Bold" pitchFamily="34" charset="0"/>
              </a:rPr>
              <a:t>LA PHOTOGRAPHIE.</a:t>
            </a:r>
            <a:endParaRPr lang="fr-FR" dirty="0">
              <a:latin typeface="Arial Rounded MT Bold" pitchFamily="34" charset="0"/>
            </a:endParaRPr>
          </a:p>
        </p:txBody>
      </p:sp>
      <p:pic>
        <p:nvPicPr>
          <p:cNvPr id="1026" name="Image 11" descr="E:\securite routiere volume 2\voitu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9490" y="332656"/>
            <a:ext cx="4714228" cy="3960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3203822"/>
            <a:ext cx="1440160" cy="1065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Émoticône 7"/>
          <p:cNvSpPr>
            <a:spLocks noChangeArrowheads="1"/>
          </p:cNvSpPr>
          <p:nvPr/>
        </p:nvSpPr>
        <p:spPr bwMode="auto">
          <a:xfrm>
            <a:off x="3829931" y="3458472"/>
            <a:ext cx="578060" cy="556415"/>
          </a:xfrm>
          <a:prstGeom prst="smileyFace">
            <a:avLst>
              <a:gd name="adj" fmla="val 4653"/>
            </a:avLst>
          </a:prstGeom>
          <a:solidFill>
            <a:srgbClr val="FFFFFF"/>
          </a:solidFill>
          <a:ln w="25400">
            <a:solidFill>
              <a:srgbClr val="243F6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9490" y="2384232"/>
            <a:ext cx="1234358" cy="91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420888"/>
            <a:ext cx="1296144" cy="959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Émoticône 7"/>
          <p:cNvSpPr>
            <a:spLocks noChangeArrowheads="1"/>
          </p:cNvSpPr>
          <p:nvPr/>
        </p:nvSpPr>
        <p:spPr bwMode="auto">
          <a:xfrm>
            <a:off x="5651122" y="2622253"/>
            <a:ext cx="578060" cy="556415"/>
          </a:xfrm>
          <a:prstGeom prst="smileyFace">
            <a:avLst>
              <a:gd name="adj" fmla="val 4653"/>
            </a:avLst>
          </a:prstGeom>
          <a:solidFill>
            <a:srgbClr val="FFFFFF"/>
          </a:solidFill>
          <a:ln w="25400">
            <a:solidFill>
              <a:srgbClr val="243F6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" name="Émoticône 7"/>
          <p:cNvSpPr>
            <a:spLocks noChangeArrowheads="1"/>
          </p:cNvSpPr>
          <p:nvPr/>
        </p:nvSpPr>
        <p:spPr bwMode="auto">
          <a:xfrm>
            <a:off x="2297639" y="2562736"/>
            <a:ext cx="578060" cy="556415"/>
          </a:xfrm>
          <a:prstGeom prst="smileyFace">
            <a:avLst>
              <a:gd name="adj" fmla="val 4653"/>
            </a:avLst>
          </a:prstGeom>
          <a:solidFill>
            <a:srgbClr val="FFFFFF"/>
          </a:solidFill>
          <a:ln w="25400">
            <a:solidFill>
              <a:srgbClr val="243F6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395536" y="5085184"/>
            <a:ext cx="799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Colorie le pictogramme lorsque tu es en sécurité pour monter ou descendre du véhicule.</a:t>
            </a:r>
            <a:endParaRPr lang="fr-FR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467544" y="5013176"/>
            <a:ext cx="84249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latin typeface="Arial Rounded MT Bold" pitchFamily="34" charset="0"/>
              </a:rPr>
              <a:t>Q 2 </a:t>
            </a:r>
            <a:r>
              <a:rPr lang="fr-FR" sz="2000" dirty="0" smtClean="0">
                <a:latin typeface="Arial Rounded MT Bold" pitchFamily="34" charset="0"/>
              </a:rPr>
              <a:t>: Ces enfants attendent le bus pour aller à l’école.</a:t>
            </a:r>
            <a:endParaRPr lang="fr-FR" dirty="0">
              <a:latin typeface="Arial Rounded MT Bold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3950" y="692696"/>
            <a:ext cx="5146322" cy="3927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467544" y="5589240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Barre le ou les enfants en danger.</a:t>
            </a:r>
            <a:endParaRPr lang="fr-FR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 16" descr="E:\securite routiere volume 2\dos à la rout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71" y="1340768"/>
            <a:ext cx="1584005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Image 17" descr="E:\securite routiere volume 2\siège 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103131"/>
            <a:ext cx="1963393" cy="1825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Image 18" descr="E:\securite routiere volume 2\siege 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510138"/>
            <a:ext cx="1740419" cy="1418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Image 19" descr="E:\securite routiere volume 2\ceinture3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9461" y="1274334"/>
            <a:ext cx="1494443" cy="1818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179512" y="188640"/>
            <a:ext cx="8794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Q3 : Observe les 4 protections proposées.</a:t>
            </a:r>
            <a:endParaRPr lang="fr-F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llipse 3"/>
          <p:cNvSpPr/>
          <p:nvPr/>
        </p:nvSpPr>
        <p:spPr>
          <a:xfrm>
            <a:off x="754266" y="725356"/>
            <a:ext cx="576064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2986978" y="725356"/>
            <a:ext cx="576064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5364088" y="725356"/>
            <a:ext cx="576064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7938650" y="746494"/>
            <a:ext cx="576064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202149" y="4653136"/>
            <a:ext cx="856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Ecris sous chaque image le nom qui correspond aux protections.</a:t>
            </a:r>
            <a:endParaRPr lang="fr-FR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231818" y="5188550"/>
            <a:ext cx="856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Relis chaque image à l’âge d’utilisation </a:t>
            </a:r>
            <a:r>
              <a:rPr lang="fr-FR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correspondant .</a:t>
            </a:r>
            <a:endParaRPr lang="fr-FR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292232" y="5949280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Associe à chaque image le numéro correspondant aux particularités de protection</a:t>
            </a:r>
            <a:r>
              <a:rPr lang="fr-FR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fr-FR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8520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age 21" descr="E:\securite routiere volume 2\ceintureerreur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56" r="6314" b="8774"/>
          <a:stretch/>
        </p:blipFill>
        <p:spPr bwMode="auto">
          <a:xfrm>
            <a:off x="178384" y="320478"/>
            <a:ext cx="1713323" cy="1209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Image 22" descr="E:\securite routiere volume 2\ceintureerreur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2971" y="1530418"/>
            <a:ext cx="172402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Image 25" descr="E:\securite routiere volume 2\ceintureerreur3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4" b="7971"/>
          <a:stretch/>
        </p:blipFill>
        <p:spPr bwMode="auto">
          <a:xfrm>
            <a:off x="221011" y="2854393"/>
            <a:ext cx="1644294" cy="1218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Image 23" descr="E:\securite routiere volume 2\ceintureerreur4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1109"/>
          <a:stretch/>
        </p:blipFill>
        <p:spPr bwMode="auto">
          <a:xfrm>
            <a:off x="186798" y="4193257"/>
            <a:ext cx="1704909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Image 24" descr="E:\securite routiere volume 2\ceintureerreur5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746" y="5517232"/>
            <a:ext cx="1685792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2195736" y="320478"/>
            <a:ext cx="655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Q 4 : </a:t>
            </a:r>
            <a:r>
              <a:rPr lang="fr-FR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Relie </a:t>
            </a:r>
            <a:r>
              <a:rPr lang="fr-FR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chaque photo à une explication du </a:t>
            </a:r>
            <a:r>
              <a:rPr lang="fr-FR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danger.</a:t>
            </a:r>
            <a:endParaRPr lang="fr-FR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2575992" y="1823073"/>
            <a:ext cx="5832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Le passager n’est pas à sa place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575992" y="2485061"/>
            <a:ext cx="5832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La ceinture ne protège pas le 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bassin.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75992" y="3110501"/>
            <a:ext cx="42114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La ceinture ne protège pas le 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thorax.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75992" y="3823925"/>
            <a:ext cx="35317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Le passager n’est pas attaché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0565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Image 1" descr="E:\securite routiere volume 2\attacher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69522"/>
            <a:ext cx="1373757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Image 2" descr="E:\securite routiere volume 2\attacher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4826" y="1887925"/>
            <a:ext cx="1310258" cy="1807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Image 20" descr="E:\securite routiere volume 2\attacher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3129" y="1842235"/>
            <a:ext cx="1360206" cy="1802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Image 3" descr="E:\securite routiere volume 2\attacher3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1869522"/>
            <a:ext cx="1349637" cy="1750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539551" y="548680"/>
            <a:ext cx="84064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Q 5 : </a:t>
            </a:r>
            <a:r>
              <a:rPr lang="fr-FR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Entoure la bonne image, puis relie à l’explication </a:t>
            </a:r>
            <a:r>
              <a:rPr lang="fr-FR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correspondante.</a:t>
            </a:r>
            <a:endParaRPr lang="fr-FR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203848" y="3068960"/>
            <a:ext cx="2448272" cy="203132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• La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ceinture s’appuie sur le ventre.</a:t>
            </a:r>
          </a:p>
          <a:p>
            <a:r>
              <a:rPr lang="fr-FR" dirty="0"/>
              <a:t> </a:t>
            </a:r>
          </a:p>
          <a:p>
            <a:r>
              <a:rPr lang="fr-FR" dirty="0"/>
              <a:t> </a:t>
            </a:r>
          </a:p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• La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ceinture doit passer par l’épaule.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47866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35"/>
          <a:stretch/>
        </p:blipFill>
        <p:spPr>
          <a:xfrm>
            <a:off x="236228" y="1412777"/>
            <a:ext cx="8478281" cy="3991850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611560" y="476672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Q 6 : </a:t>
            </a:r>
            <a:r>
              <a:rPr lang="fr-FR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Pour chaque histoire, entoure l’icône qui convient </a:t>
            </a:r>
            <a:r>
              <a:rPr lang="fr-FR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fr-FR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07995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99"/>
          <a:stretch/>
        </p:blipFill>
        <p:spPr>
          <a:xfrm>
            <a:off x="539552" y="1412775"/>
            <a:ext cx="8030674" cy="3753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85325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30"/>
          <a:stretch/>
        </p:blipFill>
        <p:spPr>
          <a:xfrm>
            <a:off x="251520" y="1514640"/>
            <a:ext cx="8352153" cy="3796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2839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Éventail">
  <a:themeElements>
    <a:clrScheme name="Éventail">
      <a:dk1>
        <a:sysClr val="windowText" lastClr="000000"/>
      </a:dk1>
      <a:lt1>
        <a:sysClr val="window" lastClr="FFFFFF"/>
      </a:lt1>
      <a:dk2>
        <a:srgbClr val="2F2F2F"/>
      </a:dk2>
      <a:lt2>
        <a:srgbClr val="FFFFF4"/>
      </a:lt2>
      <a:accent1>
        <a:srgbClr val="918415"/>
      </a:accent1>
      <a:accent2>
        <a:srgbClr val="C47546"/>
      </a:accent2>
      <a:accent3>
        <a:srgbClr val="AFB591"/>
      </a:accent3>
      <a:accent4>
        <a:srgbClr val="B9945B"/>
      </a:accent4>
      <a:accent5>
        <a:srgbClr val="85ADBC"/>
      </a:accent5>
      <a:accent6>
        <a:srgbClr val="E5B440"/>
      </a:accent6>
      <a:hlink>
        <a:srgbClr val="00D5D5"/>
      </a:hlink>
      <a:folHlink>
        <a:srgbClr val="DD00DD"/>
      </a:folHlink>
    </a:clrScheme>
    <a:fontScheme name="Éventail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</a:majorFont>
      <a:minorFont>
        <a:latin typeface="Franklin Gothic Book"/>
        <a:ea typeface=""/>
        <a:cs typeface="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Éventail">
      <a:fillStyleLst>
        <a:solidFill>
          <a:schemeClr val="phClr"/>
        </a:solidFill>
        <a:gradFill rotWithShape="1">
          <a:gsLst>
            <a:gs pos="0">
              <a:schemeClr val="phClr">
                <a:tint val="98000"/>
                <a:satMod val="220000"/>
              </a:schemeClr>
            </a:gs>
            <a:gs pos="31000">
              <a:schemeClr val="phClr">
                <a:tint val="30000"/>
                <a:satMod val="150000"/>
              </a:schemeClr>
            </a:gs>
            <a:gs pos="91000">
              <a:schemeClr val="phClr">
                <a:tint val="96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28000"/>
                <a:satMod val="100000"/>
              </a:schemeClr>
              <a:schemeClr val="phClr">
                <a:tint val="100000"/>
                <a:satMod val="200000"/>
              </a:schemeClr>
            </a:duotone>
          </a:blip>
          <a:tile tx="0" ty="0" sx="80000" sy="8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10000"/>
              </a:schemeClr>
            </a:glow>
          </a:effectLst>
        </a:effectStyle>
        <a:effectStyle>
          <a:effectLst>
            <a:outerShdw blurRad="34925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9525" prstMaterial="dkEdge">
            <a:bevelT w="12000" h="24150"/>
            <a:contourClr>
              <a:schemeClr val="phClr">
                <a:satMod val="110000"/>
              </a:schemeClr>
            </a:contourClr>
          </a:sp3d>
        </a:effectStyle>
        <a:effectStyle>
          <a:effectLst>
            <a:outerShdw blurRad="50800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18700" prstMaterial="dkEdge">
            <a:bevelT w="44450" h="80600"/>
            <a:contourClr>
              <a:schemeClr val="phClr"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0000"/>
                <a:satMod val="1000000"/>
              </a:schemeClr>
            </a:gs>
            <a:gs pos="31000">
              <a:schemeClr val="phClr">
                <a:shade val="85000"/>
                <a:satMod val="450000"/>
              </a:schemeClr>
            </a:gs>
            <a:gs pos="100000">
              <a:schemeClr val="phClr">
                <a:tint val="70000"/>
                <a:satMod val="300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2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9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Fan</Template>
  <TotalTime>117</TotalTime>
  <Words>273</Words>
  <Application>Microsoft Office PowerPoint</Application>
  <PresentationFormat>Affichage à l'écran (4:3)</PresentationFormat>
  <Paragraphs>48</Paragraphs>
  <Slides>17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8" baseType="lpstr">
      <vt:lpstr>Éventail</vt:lpstr>
      <vt:lpstr>DID’APER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DID’APER</dc:title>
  <dc:creator>cpc provins</dc:creator>
  <cp:lastModifiedBy>franck moulhiac</cp:lastModifiedBy>
  <cp:revision>47</cp:revision>
  <dcterms:created xsi:type="dcterms:W3CDTF">2014-11-24T21:22:47Z</dcterms:created>
  <dcterms:modified xsi:type="dcterms:W3CDTF">2015-11-16T14:48:35Z</dcterms:modified>
</cp:coreProperties>
</file>