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5F833-9204-4CC7-80BC-D35235A12F2A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62C90-4B38-48B5-8A60-271166689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47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62C90-4B38-48B5-8A60-2711666899E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43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86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39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29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08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25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10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22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55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50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56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21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375C-5DA9-4776-9596-F89F30C7A05B}" type="datetimeFigureOut">
              <a:rPr lang="fr-FR" smtClean="0"/>
              <a:t>17/03/2015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4835-1F62-4799-8FC0-841AC7C3F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30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>
                <a:latin typeface="Arial Rounded MT Bold" pitchFamily="34" charset="0"/>
              </a:rPr>
              <a:t>DID’APER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7200" dirty="0" smtClean="0">
                <a:latin typeface="Arial Rounded MT Bold" pitchFamily="34" charset="0"/>
              </a:rPr>
              <a:t>ROULEUR</a:t>
            </a:r>
          </a:p>
          <a:p>
            <a:r>
              <a:rPr lang="fr-FR" dirty="0" smtClean="0">
                <a:latin typeface="Arial Rounded MT Bold" pitchFamily="34" charset="0"/>
              </a:rPr>
              <a:t>Version collective</a:t>
            </a:r>
          </a:p>
          <a:p>
            <a:endParaRPr lang="fr-FR" dirty="0"/>
          </a:p>
        </p:txBody>
      </p:sp>
      <p:pic>
        <p:nvPicPr>
          <p:cNvPr id="4" name="Image 3" descr="ia seine et mar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1543050" cy="146685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Image 4" descr="logo sr 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332656"/>
            <a:ext cx="1504950" cy="15335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928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uments\Groupe Départemental SR\DIDAPER\DIDAPER 2014\DIDAROULEUR 2014\intersection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6" t="5339" r="4574" b="9680"/>
          <a:stretch/>
        </p:blipFill>
        <p:spPr bwMode="auto">
          <a:xfrm>
            <a:off x="755576" y="1052736"/>
            <a:ext cx="3008672" cy="348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>
                <a:latin typeface="Arial Rounded MT Bold" panose="020F0704030504030204" pitchFamily="34" charset="0"/>
              </a:rPr>
              <a:t>SUITE ORDRE DE PASSAGE DES VEHICULES : même consigne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4653136"/>
            <a:ext cx="2439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véhicule est le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345172" y="5245169"/>
            <a:ext cx="2570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2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 véhicule est le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323528" y="587727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 véhicule est le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3112747" y="5816374"/>
            <a:ext cx="537838" cy="52190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112747" y="5184271"/>
            <a:ext cx="537838" cy="52190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112747" y="4592238"/>
            <a:ext cx="537838" cy="52190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201646" y="462235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207336" y="521439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01646" y="584649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B</a:t>
            </a:r>
          </a:p>
        </p:txBody>
      </p:sp>
      <p:pic>
        <p:nvPicPr>
          <p:cNvPr id="4099" name="Picture 3" descr="D:\Documents\Groupe Départemental SR\DIDAPER\DIDAPER 2014\DIDAROULEUR 2014\intersection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5" b="6972"/>
          <a:stretch/>
        </p:blipFill>
        <p:spPr bwMode="auto">
          <a:xfrm>
            <a:off x="4427985" y="835922"/>
            <a:ext cx="4273564" cy="342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4737642" y="4262284"/>
            <a:ext cx="3744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 panose="020F0704030504030204" pitchFamily="34" charset="0"/>
              </a:rPr>
              <a:t>REPONDS A LA QUESTION</a:t>
            </a:r>
            <a:endParaRPr lang="fr-FR" sz="2000" dirty="0">
              <a:latin typeface="Arial Rounded MT Bold" panose="020F070403050403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841758" y="4714690"/>
            <a:ext cx="367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 véhicule passe en dernier ?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7740352" y="5304929"/>
            <a:ext cx="537838" cy="52190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372200" y="5381215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C’est le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829251" y="535470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4271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1800" dirty="0" smtClean="0">
                <a:latin typeface="Arial Rounded MT Bold" panose="020F0704030504030204" pitchFamily="34" charset="0"/>
              </a:rPr>
              <a:t>POUR CHACUNE DE CES PROTECTIONS, RETROUVE L’ENGIN ROULANT QUI LUI CORRESPOND. </a:t>
            </a:r>
            <a:endParaRPr lang="fr-FR" sz="18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D:\Documents\Groupe Départemental SR\DIDAPER\DIDAPER 2014\DIDAROULEUR 2014\casque moto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0" y="1300118"/>
            <a:ext cx="1883683" cy="139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cuments\Groupe Départemental SR\DIDAPER\DIDAPER 2014\DIDAROULEUR 2014\casque roll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35" y="1253226"/>
            <a:ext cx="1676130" cy="135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cuments\Groupe Départemental SR\DIDAPER\DIDAPER 2014\DIDAROULEUR 2014\casque vel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507" y="1324738"/>
            <a:ext cx="1705662" cy="139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ocuments\Groupe Départemental SR\DIDAPER\DIDAPER 2014\DIDAROULEUR 2014\coudier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43855"/>
            <a:ext cx="1992258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Documents\Groupe Départemental SR\DIDAPER\DIDAPER 2014\DIDAROULEUR 2014\poignet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70" y="3496592"/>
            <a:ext cx="2019435" cy="133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Documents\Groupe Départemental SR\DIDAPER\DIDAPER 2014\DIDAROULEUR 2014\genouillèr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269" y="3343855"/>
            <a:ext cx="1873148" cy="148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14081" y="2659142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16749" y="2696997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282149" y="2704365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145547" y="5157192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301261" y="5157192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282148" y="4993116"/>
            <a:ext cx="29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</a:t>
            </a:r>
            <a:endParaRPr lang="fr-FR" dirty="0"/>
          </a:p>
        </p:txBody>
      </p:sp>
      <p:pic>
        <p:nvPicPr>
          <p:cNvPr id="1032" name="Picture 8" descr="D:\Documents\Groupe Départemental SR\DIDAPER\DIDAPER 2014\DIDAROULEUR 2014\mot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858" y="879938"/>
            <a:ext cx="1541886" cy="137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581676" y="2250503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753481" y="4310006"/>
            <a:ext cx="3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1034" name="Picture 10" descr="D:\Documents\Groupe Départemental SR\DIDAPER\DIDAPER 2014\DIDAROULEUR 2014\velo3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26" y="4679338"/>
            <a:ext cx="1862318" cy="156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7743694" y="6113466"/>
            <a:ext cx="30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6418417" y="1324738"/>
            <a:ext cx="0" cy="5158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7553029" y="2250503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967792" y="2974523"/>
            <a:ext cx="64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1035" name="Picture 11" descr="D:\Documents\Groupe Départemental SR\DIDAPER\DIDAPER 2014\DIDAROULEUR 2014\rollers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280" y="2745587"/>
            <a:ext cx="1446402" cy="150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2838995" y="2974523"/>
            <a:ext cx="64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104393" y="3028474"/>
            <a:ext cx="64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3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967791" y="5527541"/>
            <a:ext cx="64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121320" y="5552004"/>
            <a:ext cx="64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104392" y="5439083"/>
            <a:ext cx="64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2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1800" dirty="0" smtClean="0">
                <a:latin typeface="Arial Rounded MT Bold" panose="020F0704030504030204" pitchFamily="34" charset="0"/>
              </a:rPr>
              <a:t>DANS LA LISTE D’ACCESSOIRES PRÉSENTS SUR UNE BICYCLETTE,     8 SEULEMENT SONT OBLIGATOIRES POUR ROULER SUR LA ROUTE.  LESQUELS ?</a:t>
            </a:r>
            <a:endParaRPr lang="fr-FR" sz="1800" dirty="0"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435280" cy="460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Ecris le nom des accessoires       </a:t>
            </a:r>
            <a:r>
              <a:rPr lang="fr-FR" sz="1800" dirty="0" smtClean="0">
                <a:latin typeface="Arial Rounded MT Bold" panose="020F0704030504030204" pitchFamily="34" charset="0"/>
              </a:rPr>
              <a:t>ou      </a:t>
            </a:r>
            <a:r>
              <a:rPr lang="fr-FR" sz="1800" dirty="0" smtClean="0">
                <a:solidFill>
                  <a:srgbClr val="269A16"/>
                </a:solidFill>
                <a:latin typeface="Arial Rounded MT Bold" panose="020F0704030504030204" pitchFamily="34" charset="0"/>
              </a:rPr>
              <a:t>coche les cases correspondantes</a:t>
            </a:r>
          </a:p>
          <a:p>
            <a:pPr marL="0" indent="0">
              <a:buNone/>
            </a:pPr>
            <a:endParaRPr lang="fr-FR" sz="1800" dirty="0">
              <a:solidFill>
                <a:srgbClr val="269A16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fr-FR" sz="1800" dirty="0">
              <a:solidFill>
                <a:srgbClr val="269A16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50727"/>
              </p:ext>
            </p:extLst>
          </p:nvPr>
        </p:nvGraphicFramePr>
        <p:xfrm>
          <a:off x="1403648" y="2060848"/>
          <a:ext cx="6768752" cy="43479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80320"/>
                <a:gridCol w="504056"/>
                <a:gridCol w="2706050"/>
                <a:gridCol w="678326"/>
              </a:tblGrid>
              <a:tr h="606925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Une sonnette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Une trousse à outils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Des sacoches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320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Des catadioptres sur chaque roue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Un</a:t>
                      </a:r>
                      <a:r>
                        <a:rPr lang="fr-FR" baseline="0" dirty="0" smtClean="0">
                          <a:latin typeface="Arial Rounded MT Bold" panose="020F0704030504030204" pitchFamily="34" charset="0"/>
                        </a:rPr>
                        <a:t> frein avant</a:t>
                      </a:r>
                    </a:p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Des garde-boues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Un feu rouge arrière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frein arrière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Des cale-pieds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 catadioptre arrière rouge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Un antivol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 feu avant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925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Arial Rounded MT Bold" panose="020F0704030504030204" pitchFamily="34" charset="0"/>
                        </a:rPr>
                        <a:t>Une plaque d’identité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Un porte-bagages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Multiplier 6"/>
          <p:cNvSpPr/>
          <p:nvPr/>
        </p:nvSpPr>
        <p:spPr>
          <a:xfrm>
            <a:off x="4384431" y="2132856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Multiplier 7"/>
          <p:cNvSpPr/>
          <p:nvPr/>
        </p:nvSpPr>
        <p:spPr>
          <a:xfrm>
            <a:off x="4384431" y="3356992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Multiplier 8"/>
          <p:cNvSpPr/>
          <p:nvPr/>
        </p:nvSpPr>
        <p:spPr>
          <a:xfrm>
            <a:off x="4392815" y="4005064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Multiplier 9"/>
          <p:cNvSpPr/>
          <p:nvPr/>
        </p:nvSpPr>
        <p:spPr>
          <a:xfrm>
            <a:off x="4384431" y="5877272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er 10"/>
          <p:cNvSpPr/>
          <p:nvPr/>
        </p:nvSpPr>
        <p:spPr>
          <a:xfrm>
            <a:off x="7668344" y="4005064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Multiplier 11"/>
          <p:cNvSpPr/>
          <p:nvPr/>
        </p:nvSpPr>
        <p:spPr>
          <a:xfrm>
            <a:off x="7675022" y="4653136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Multiplier 12"/>
          <p:cNvSpPr/>
          <p:nvPr/>
        </p:nvSpPr>
        <p:spPr>
          <a:xfrm>
            <a:off x="7675022" y="5199855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Multiplier 13"/>
          <p:cNvSpPr/>
          <p:nvPr/>
        </p:nvSpPr>
        <p:spPr>
          <a:xfrm>
            <a:off x="7613068" y="2742456"/>
            <a:ext cx="288032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267200" y="2695150"/>
            <a:ext cx="520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</a:t>
            </a:r>
            <a:endParaRPr lang="fr-FR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261998" y="4589348"/>
            <a:ext cx="520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</a:t>
            </a:r>
            <a:endParaRPr lang="fr-FR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268035" y="5199855"/>
            <a:ext cx="520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</a:t>
            </a:r>
            <a:endParaRPr lang="fr-FR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558626" y="2069068"/>
            <a:ext cx="520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</a:t>
            </a:r>
            <a:endParaRPr lang="fr-FR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551948" y="3356992"/>
            <a:ext cx="520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</a:t>
            </a:r>
            <a:endParaRPr lang="fr-FR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558626" y="5784630"/>
            <a:ext cx="520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</a:t>
            </a:r>
            <a:endParaRPr lang="fr-FR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0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5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sz="1800" dirty="0" smtClean="0">
                <a:latin typeface="Arial Rounded MT Bold" panose="020F0704030504030204" pitchFamily="34" charset="0"/>
              </a:rPr>
              <a:t>SUR LA PHOTO DU VELO PLACE LE NUMERO DE CHAQUE ACCESSOIRE,</a:t>
            </a:r>
            <a:endParaRPr lang="fr-FR" sz="1800" dirty="0"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2664296" cy="576064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Une sonnette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 feu rouge arrière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 frein avant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Une plaque d’identité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Des catadioptres sur les roues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 feu avant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 frein arrière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1800" dirty="0" smtClean="0">
                <a:latin typeface="Arial Rounded MT Bold" panose="020F0704030504030204" pitchFamily="34" charset="0"/>
              </a:rPr>
              <a:t>Un catadioptre arrière</a:t>
            </a:r>
            <a:endParaRPr lang="fr-FR" sz="1800" dirty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D:\Documents\Groupe Départemental SR\DIDAPER\DIDAPER 2014\DIDAROULEUR 2014\vel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70566"/>
            <a:ext cx="5736637" cy="430247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050759" y="1770566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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3768298" y="209460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</a:t>
            </a:r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4808" y="4797152"/>
            <a:ext cx="703530" cy="5554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sym typeface="Wingdings"/>
              </a:rPr>
              <a:t>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799" y="2924309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</a:t>
            </a:r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65821" y="5028547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</a:t>
            </a:r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218" y="2937756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</a:t>
            </a:r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92770" y="2094602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</a:t>
            </a:r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47610" y="241638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/>
              </a:rPr>
              <a:t></a:t>
            </a:r>
            <a:endParaRPr lang="fr-FR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488378" y="2742674"/>
            <a:ext cx="0" cy="459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768298" y="3585828"/>
            <a:ext cx="720080" cy="1312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0" idx="0"/>
          </p:cNvCxnSpPr>
          <p:nvPr/>
        </p:nvCxnSpPr>
        <p:spPr>
          <a:xfrm flipV="1">
            <a:off x="3776573" y="4149082"/>
            <a:ext cx="8275" cy="6480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4144888" y="5121188"/>
            <a:ext cx="5711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8" idx="2"/>
          </p:cNvCxnSpPr>
          <p:nvPr/>
        </p:nvCxnSpPr>
        <p:spPr>
          <a:xfrm flipH="1">
            <a:off x="5050759" y="2418638"/>
            <a:ext cx="360040" cy="1816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1" idx="3"/>
          </p:cNvCxnSpPr>
          <p:nvPr/>
        </p:nvCxnSpPr>
        <p:spPr>
          <a:xfrm flipV="1">
            <a:off x="6130879" y="2972400"/>
            <a:ext cx="536068" cy="2759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5" idx="2"/>
          </p:cNvCxnSpPr>
          <p:nvPr/>
        </p:nvCxnSpPr>
        <p:spPr>
          <a:xfrm flipH="1">
            <a:off x="7127630" y="3064460"/>
            <a:ext cx="180020" cy="6525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4" idx="2"/>
          </p:cNvCxnSpPr>
          <p:nvPr/>
        </p:nvCxnSpPr>
        <p:spPr>
          <a:xfrm flipH="1">
            <a:off x="8272790" y="2742674"/>
            <a:ext cx="180020" cy="5191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Connecteur droit avec flèche 2048"/>
          <p:cNvCxnSpPr/>
          <p:nvPr/>
        </p:nvCxnSpPr>
        <p:spPr>
          <a:xfrm flipV="1">
            <a:off x="8362800" y="3818503"/>
            <a:ext cx="111641" cy="12100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84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fr-FR" sz="1800" dirty="0" smtClean="0">
                <a:latin typeface="Arial Rounded MT Bold" panose="020F0704030504030204" pitchFamily="34" charset="0"/>
              </a:rPr>
              <a:t>SUR TON VELO, DES ACCESSOIRES SONT A VERIFIER OBLIGATOIREMENT. CHOISIS LA MANŒUVRE DE VERIFICATION,</a:t>
            </a:r>
            <a:endParaRPr lang="fr-FR" sz="1800" dirty="0"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32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18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Recopie  la manœuvre de vérification       </a:t>
            </a:r>
            <a:r>
              <a:rPr lang="fr-FR" sz="1800" dirty="0" smtClean="0">
                <a:latin typeface="Arial Rounded MT Bold" panose="020F0704030504030204" pitchFamily="34" charset="0"/>
              </a:rPr>
              <a:t>OU        </a:t>
            </a:r>
            <a:r>
              <a:rPr lang="fr-FR" sz="18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Relie la manœuvre à l’accessoire</a:t>
            </a:r>
            <a:endParaRPr lang="fr-FR" sz="18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41964" y="1484784"/>
            <a:ext cx="238439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fr-FR" dirty="0" smtClean="0"/>
              <a:t>Les freins </a:t>
            </a:r>
            <a:r>
              <a:rPr lang="fr-FR" dirty="0" smtClean="0">
                <a:sym typeface="Wingdings"/>
              </a:rPr>
              <a:t></a:t>
            </a:r>
          </a:p>
          <a:p>
            <a:pPr>
              <a:lnSpc>
                <a:spcPct val="250000"/>
              </a:lnSpc>
            </a:pPr>
            <a:r>
              <a:rPr lang="fr-FR" dirty="0">
                <a:sym typeface="Wingdings"/>
              </a:rPr>
              <a:t>L</a:t>
            </a:r>
            <a:r>
              <a:rPr lang="fr-FR" dirty="0" smtClean="0">
                <a:sym typeface="Wingdings"/>
              </a:rPr>
              <a:t>es feux 	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ym typeface="Wingdings"/>
              </a:rPr>
              <a:t>Les pneus 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ym typeface="Wingdings"/>
              </a:rPr>
              <a:t>Les catadioptres 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ym typeface="Wingdings"/>
              </a:rPr>
              <a:t>La selle 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ym typeface="Wingdings"/>
              </a:rPr>
              <a:t>Le dérailleur </a:t>
            </a:r>
          </a:p>
          <a:p>
            <a:pPr>
              <a:lnSpc>
                <a:spcPct val="250000"/>
              </a:lnSpc>
            </a:pPr>
            <a:r>
              <a:rPr lang="fr-FR" dirty="0" smtClean="0">
                <a:sym typeface="Wingdings"/>
              </a:rPr>
              <a:t>La chaîne 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07904" y="1623284"/>
            <a:ext cx="51125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regardant si les ampoules s’allument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réglant sa hauteur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vérifiant leur présence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les gonflant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actionnant les poignées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contrôlant la tension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Rounded MT Bold" panose="020F0704030504030204" pitchFamily="34" charset="0"/>
              </a:rPr>
              <a:t>En changeant les vitesses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fr-FR" dirty="0" smtClean="0">
              <a:latin typeface="Arial Rounded MT Bold" panose="020F0704030504030204" pitchFamily="34" charset="0"/>
            </a:endParaRPr>
          </a:p>
          <a:p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1934161" y="2060848"/>
            <a:ext cx="1855149" cy="6120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1762125" y="2672916"/>
            <a:ext cx="2027185" cy="20522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2510299" y="3099547"/>
            <a:ext cx="1433664" cy="977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1934167" y="1983426"/>
            <a:ext cx="1953683" cy="22376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1934167" y="3429000"/>
            <a:ext cx="1953684" cy="2197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H="1">
            <a:off x="1762125" y="4761148"/>
            <a:ext cx="2084314" cy="12601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H="1">
            <a:off x="2123729" y="5378715"/>
            <a:ext cx="1665581" cy="125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11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856"/>
            <a:ext cx="8964488" cy="1138138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>
                <a:latin typeface="Arial Rounded MT Bold" panose="020F0704030504030204" pitchFamily="34" charset="0"/>
              </a:rPr>
              <a:t>LIS L’HISTOIRE ET COCHE DANS LE TABLEAU SI L’ESPACE DE CIRCULATION EST AUTORISE OU NON.</a:t>
            </a:r>
            <a:r>
              <a:rPr lang="fr-FR" sz="1800" dirty="0">
                <a:latin typeface="Arial Rounded MT Bold" panose="020F0704030504030204" pitchFamily="34" charset="0"/>
              </a:rPr>
              <a:t/>
            </a:r>
            <a:br>
              <a:rPr lang="fr-FR" sz="1800" dirty="0">
                <a:latin typeface="Arial Rounded MT Bold" panose="020F0704030504030204" pitchFamily="34" charset="0"/>
              </a:rPr>
            </a:b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Patrick a 10 ans et roule à vélo.</a:t>
            </a:r>
            <a:endParaRPr lang="fr-FR" sz="22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144959"/>
              </p:ext>
            </p:extLst>
          </p:nvPr>
        </p:nvGraphicFramePr>
        <p:xfrm>
          <a:off x="395536" y="1052736"/>
          <a:ext cx="8136903" cy="545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1080119"/>
                <a:gridCol w="1008112"/>
              </a:tblGrid>
              <a:tr h="43776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peut-il y circuler ?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ESPACE DE CIRCULATION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Il tourne à droite et voit un panneau de sens interdit,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Il roule sur la partie droite de la chaussée,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Il arrive au parc pour les jeunes enfants et veut y entrer,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Voyant un ami de l’autre côté de la rue, il va au milieu de la chaussée,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Il aperçoit l’entrée de l’autoroute,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328">
                <a:tc>
                  <a:txBody>
                    <a:bodyPr/>
                    <a:lstStyle/>
                    <a:p>
                      <a:r>
                        <a:rPr lang="fr-FR" dirty="0" smtClean="0"/>
                        <a:t>Devant le supermarché,</a:t>
                      </a:r>
                      <a:r>
                        <a:rPr lang="fr-FR" baseline="0" dirty="0" smtClean="0"/>
                        <a:t> il entre dans le parking souterrain,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Arrivé en centre ville, il voit une piste cyclable,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fr-FR" dirty="0" smtClean="0"/>
                        <a:t>Son ami Luc</a:t>
                      </a:r>
                      <a:r>
                        <a:rPr lang="fr-FR" baseline="0" dirty="0" smtClean="0"/>
                        <a:t> marche sur le trottoir, il veut le rejoindre,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Comme il n’y a pas de voiture dans la rue, il va sur la partie gauche de la chaussée,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La chaussée est séparée</a:t>
                      </a:r>
                      <a:r>
                        <a:rPr lang="fr-FR" baseline="0" dirty="0" smtClean="0"/>
                        <a:t> en plusieurs voies, il veut emprunter la voie réservée aux véhicules immatriculés,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Multiplier 4"/>
          <p:cNvSpPr/>
          <p:nvPr/>
        </p:nvSpPr>
        <p:spPr>
          <a:xfrm>
            <a:off x="7812360" y="1916832"/>
            <a:ext cx="457200" cy="2663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Multiplier 5"/>
          <p:cNvSpPr/>
          <p:nvPr/>
        </p:nvSpPr>
        <p:spPr>
          <a:xfrm>
            <a:off x="6732240" y="2310571"/>
            <a:ext cx="457200" cy="2663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Multiplier 6"/>
          <p:cNvSpPr/>
          <p:nvPr/>
        </p:nvSpPr>
        <p:spPr>
          <a:xfrm>
            <a:off x="7812360" y="2613193"/>
            <a:ext cx="457200" cy="2663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Multiplier 7"/>
          <p:cNvSpPr/>
          <p:nvPr/>
        </p:nvSpPr>
        <p:spPr>
          <a:xfrm>
            <a:off x="7834735" y="3120044"/>
            <a:ext cx="457200" cy="2663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Multiplier 8"/>
          <p:cNvSpPr/>
          <p:nvPr/>
        </p:nvSpPr>
        <p:spPr>
          <a:xfrm>
            <a:off x="7807532" y="3668523"/>
            <a:ext cx="457200" cy="2663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Multiplier 9"/>
          <p:cNvSpPr/>
          <p:nvPr/>
        </p:nvSpPr>
        <p:spPr>
          <a:xfrm>
            <a:off x="6730098" y="4077072"/>
            <a:ext cx="457200" cy="2663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er 10"/>
          <p:cNvSpPr/>
          <p:nvPr/>
        </p:nvSpPr>
        <p:spPr>
          <a:xfrm>
            <a:off x="6732240" y="4509120"/>
            <a:ext cx="457200" cy="2663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Multiplier 11"/>
          <p:cNvSpPr/>
          <p:nvPr/>
        </p:nvSpPr>
        <p:spPr>
          <a:xfrm>
            <a:off x="7801689" y="4870086"/>
            <a:ext cx="457200" cy="2663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Multiplier 12"/>
          <p:cNvSpPr/>
          <p:nvPr/>
        </p:nvSpPr>
        <p:spPr>
          <a:xfrm>
            <a:off x="7834735" y="5373216"/>
            <a:ext cx="457200" cy="2663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Multiplier 13"/>
          <p:cNvSpPr/>
          <p:nvPr/>
        </p:nvSpPr>
        <p:spPr>
          <a:xfrm>
            <a:off x="7801689" y="5949280"/>
            <a:ext cx="457200" cy="2663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69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565" y="188640"/>
            <a:ext cx="8208912" cy="922114"/>
          </a:xfrm>
        </p:spPr>
        <p:txBody>
          <a:bodyPr>
            <a:noAutofit/>
          </a:bodyPr>
          <a:lstStyle/>
          <a:p>
            <a:pPr algn="l"/>
            <a:r>
              <a:rPr lang="fr-FR" sz="2000" dirty="0" smtClean="0">
                <a:latin typeface="Arial Rounded MT Bold" panose="020F0704030504030204" pitchFamily="34" charset="0"/>
              </a:rPr>
              <a:t>CHOISIS LA DEFINITION QUI CORRESPOND AUX PANNEAUX DE SIGNALISATION ROUTIERE PRESENTES : inscris le numéro correspondant dans la case</a:t>
            </a:r>
            <a:endParaRPr lang="fr-FR" sz="2000" dirty="0"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80112" y="2420888"/>
            <a:ext cx="3240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"/>
              </a:rPr>
              <a:t>  </a:t>
            </a:r>
            <a:r>
              <a:rPr lang="fr-FR" dirty="0" smtClean="0"/>
              <a:t>Indique une fin d’interdiction</a:t>
            </a:r>
          </a:p>
          <a:p>
            <a:endParaRPr lang="fr-FR" dirty="0"/>
          </a:p>
          <a:p>
            <a:r>
              <a:rPr lang="fr-FR" dirty="0" smtClean="0">
                <a:sym typeface="Wingdings"/>
              </a:rPr>
              <a:t>  </a:t>
            </a:r>
            <a:r>
              <a:rPr lang="fr-FR" dirty="0" smtClean="0"/>
              <a:t>Indique un danger</a:t>
            </a:r>
          </a:p>
          <a:p>
            <a:endParaRPr lang="fr-FR" dirty="0"/>
          </a:p>
          <a:p>
            <a:r>
              <a:rPr lang="fr-FR" dirty="0" smtClean="0">
                <a:sym typeface="Wingdings"/>
              </a:rPr>
              <a:t>  </a:t>
            </a:r>
            <a:r>
              <a:rPr lang="fr-FR" dirty="0" smtClean="0"/>
              <a:t>Indique une interdiction</a:t>
            </a:r>
          </a:p>
          <a:p>
            <a:endParaRPr lang="fr-FR" dirty="0"/>
          </a:p>
          <a:p>
            <a:r>
              <a:rPr lang="fr-FR" dirty="0" smtClean="0">
                <a:sym typeface="Wingdings"/>
              </a:rPr>
              <a:t>  </a:t>
            </a:r>
            <a:r>
              <a:rPr lang="fr-FR" dirty="0" smtClean="0"/>
              <a:t>Indique une obligation</a:t>
            </a:r>
          </a:p>
          <a:p>
            <a:endParaRPr lang="fr-FR" dirty="0"/>
          </a:p>
          <a:p>
            <a:r>
              <a:rPr lang="fr-FR" dirty="0" smtClean="0">
                <a:sym typeface="Wingdings"/>
              </a:rPr>
              <a:t>  </a:t>
            </a:r>
            <a:r>
              <a:rPr lang="fr-FR" dirty="0" smtClean="0"/>
              <a:t>Indique une information</a:t>
            </a:r>
            <a:endParaRPr lang="fr-FR" dirty="0"/>
          </a:p>
        </p:txBody>
      </p:sp>
      <p:pic>
        <p:nvPicPr>
          <p:cNvPr id="1026" name="Picture 2" descr="D:\Documents\Groupe Départemental SR\DIDAPER\DIDAPER 2014\DIDAROULEUR 2014\panneausr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37" y="1196752"/>
            <a:ext cx="325579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cuments\Groupe Départemental SR\DIDAPER\DIDAPER 2014\DIDAROULEUR 2014\panneaus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86" y="2276872"/>
            <a:ext cx="3295365" cy="93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cuments\Groupe Départemental SR\DIDAPER\DIDAPER 2014\DIDAROULEUR 2014\panneausr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65" y="3214577"/>
            <a:ext cx="3251640" cy="105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ocuments\Groupe Départemental SR\DIDAPER\DIDAPER 2014\DIDAROULEUR 2014\panneausr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37" y="4212521"/>
            <a:ext cx="3312368" cy="109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Documents\Groupe Départemental SR\DIDAPER\DIDAPER 2014\DIDAROULEUR 2014\panneausr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87" y="5445224"/>
            <a:ext cx="3502841" cy="116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042771" y="3497525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042771" y="2420888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042770" y="3497525"/>
            <a:ext cx="432049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3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37570" y="5594216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042771" y="4437112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037570" y="163220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2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4037569" y="2420888"/>
            <a:ext cx="413831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28460" y="1607800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042771" y="4437112"/>
            <a:ext cx="432048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042771" y="4432010"/>
            <a:ext cx="444634" cy="43715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5</a:t>
            </a:r>
            <a:endParaRPr lang="fr-FR" sz="2400" dirty="0"/>
          </a:p>
        </p:txBody>
      </p:sp>
      <p:sp>
        <p:nvSpPr>
          <p:cNvPr id="24" name="Rectangle 23"/>
          <p:cNvSpPr/>
          <p:nvPr/>
        </p:nvSpPr>
        <p:spPr>
          <a:xfrm>
            <a:off x="4042771" y="5594216"/>
            <a:ext cx="444634" cy="4320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1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9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/>
      <p:bldP spid="20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fr-FR" sz="2000" dirty="0" smtClean="0">
                <a:latin typeface="Arial Rounded MT Bold" panose="020F0704030504030204" pitchFamily="34" charset="0"/>
              </a:rPr>
              <a:t>ECRIS LE NUMÉRO QUI CORRESPOND À CHAQUE PANNEAU.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48064" y="1844824"/>
            <a:ext cx="2952328" cy="3251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1 – passage piéton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2 – interdit au vélo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3 – stop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4 – sens interdit </a:t>
            </a:r>
            <a:endParaRPr lang="fr-FR" sz="2400" dirty="0"/>
          </a:p>
        </p:txBody>
      </p:sp>
      <p:pic>
        <p:nvPicPr>
          <p:cNvPr id="2050" name="Picture 2" descr="D:\Documents\Groupe Départemental SR\DIDAPER\DIDAPER 2014\DIDAROULEUR 2014\interdit vé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129614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ocuments\Groupe Départemental SR\DIDAPER\DIDAPER 2014\DIDAROULEUR 2014\passage piét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Documents\Groupe Départemental SR\DIDAPER\DIDAPER 2014\DIDAROULEUR 2014\sens interd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06" y="3573016"/>
            <a:ext cx="1305290" cy="152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Documents\Groupe Départemental SR\DIDAPER\DIDAPER 2014\DIDAROULEUR 2014\sto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1" y="5095854"/>
            <a:ext cx="1221854" cy="142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2699792" y="118216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2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99792" y="269411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99792" y="410360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699792" y="548775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2555776" y="1113128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555776" y="2604101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55776" y="4013592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555776" y="5397749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76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>
                <a:latin typeface="Arial Rounded MT Bold" panose="020F0704030504030204" pitchFamily="34" charset="0"/>
              </a:rPr>
              <a:t>POUR CHAQUE IMAGE, INDIQUE DANS LES CASES L’ORDRE DE PASSAGE DES VEHICULES PAR LA LETTRE QUI LE DESIGNE</a:t>
            </a:r>
            <a:endParaRPr lang="fr-FR" sz="2000" dirty="0"/>
          </a:p>
        </p:txBody>
      </p:sp>
      <p:pic>
        <p:nvPicPr>
          <p:cNvPr id="3074" name="Picture 2" descr="D:\Documents\Groupe Départemental SR\DIDAPER\DIDAPER 2014\DIDAROULEUR 2014\intersection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5" b="4513"/>
          <a:stretch/>
        </p:blipFill>
        <p:spPr bwMode="auto">
          <a:xfrm>
            <a:off x="467544" y="952462"/>
            <a:ext cx="3456384" cy="577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508376" y="2050136"/>
            <a:ext cx="2439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véhicule est le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4508376" y="3440355"/>
            <a:ext cx="265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2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 véhicule est le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4508376" y="4869160"/>
            <a:ext cx="2439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véhicule est le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7380312" y="1856183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80312" y="3319567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56077" y="4748372"/>
            <a:ext cx="648072" cy="64168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524328" y="194918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A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505437" y="341817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505437" y="483838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8167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528</Words>
  <Application>Microsoft Office PowerPoint</Application>
  <PresentationFormat>Affichage à l'écran (4:3)</PresentationFormat>
  <Paragraphs>135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DID’APER</vt:lpstr>
      <vt:lpstr>POUR CHACUNE DE CES PROTECTIONS, RETROUVE L’ENGIN ROULANT QUI LUI CORRESPOND. </vt:lpstr>
      <vt:lpstr>DANS LA LISTE D’ACCESSOIRES PRÉSENTS SUR UNE BICYCLETTE,     8 SEULEMENT SONT OBLIGATOIRES POUR ROULER SUR LA ROUTE.  LESQUELS ?</vt:lpstr>
      <vt:lpstr>SUR LA PHOTO DU VELO PLACE LE NUMERO DE CHAQUE ACCESSOIRE,</vt:lpstr>
      <vt:lpstr>SUR TON VELO, DES ACCESSOIRES SONT A VERIFIER OBLIGATOIREMENT. CHOISIS LA MANŒUVRE DE VERIFICATION,</vt:lpstr>
      <vt:lpstr>LIS L’HISTOIRE ET COCHE DANS LE TABLEAU SI L’ESPACE DE CIRCULATION EST AUTORISE OU NON. Patrick a 10 ans et roule à vélo.</vt:lpstr>
      <vt:lpstr>CHOISIS LA DEFINITION QUI CORRESPOND AUX PANNEAUX DE SIGNALISATION ROUTIERE PRESENTES : inscris le numéro correspondant dans la case</vt:lpstr>
      <vt:lpstr>ECRIS LE NUMÉRO QUI CORRESPOND À CHAQUE PANNEAU.</vt:lpstr>
      <vt:lpstr>POUR CHAQUE IMAGE, INDIQUE DANS LES CASES L’ORDRE DE PASSAGE DES VEHICULES PAR LA LETTRE QUI LE DESIGNE</vt:lpstr>
      <vt:lpstr>SUITE ORDRE DE PASSAGE DES VEHICULES : même consigne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DID’APER</dc:title>
  <dc:creator>Patrick Martinez</dc:creator>
  <cp:lastModifiedBy>Patrick Martinez</cp:lastModifiedBy>
  <cp:revision>41</cp:revision>
  <dcterms:created xsi:type="dcterms:W3CDTF">2015-01-23T08:24:42Z</dcterms:created>
  <dcterms:modified xsi:type="dcterms:W3CDTF">2015-03-17T13:40:17Z</dcterms:modified>
</cp:coreProperties>
</file>